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4"/>
  </p:notesMasterIdLst>
  <p:sldIdLst>
    <p:sldId id="898" r:id="rId4"/>
    <p:sldId id="259" r:id="rId5"/>
    <p:sldId id="260" r:id="rId6"/>
    <p:sldId id="261" r:id="rId7"/>
    <p:sldId id="262" r:id="rId8"/>
    <p:sldId id="755" r:id="rId9"/>
    <p:sldId id="909" r:id="rId10"/>
    <p:sldId id="1123" r:id="rId11"/>
    <p:sldId id="1124" r:id="rId12"/>
    <p:sldId id="1108" r:id="rId13"/>
    <p:sldId id="1116" r:id="rId14"/>
    <p:sldId id="1126" r:id="rId15"/>
    <p:sldId id="1127" r:id="rId16"/>
    <p:sldId id="1128" r:id="rId17"/>
    <p:sldId id="1129" r:id="rId18"/>
    <p:sldId id="1130" r:id="rId19"/>
    <p:sldId id="1131" r:id="rId20"/>
    <p:sldId id="1132" r:id="rId21"/>
    <p:sldId id="1133" r:id="rId22"/>
    <p:sldId id="1114" r:id="rId23"/>
    <p:sldId id="1134" r:id="rId24"/>
    <p:sldId id="1135" r:id="rId25"/>
    <p:sldId id="1137" r:id="rId26"/>
    <p:sldId id="1136" r:id="rId27"/>
    <p:sldId id="1138" r:id="rId28"/>
    <p:sldId id="1037" r:id="rId29"/>
    <p:sldId id="1140" r:id="rId30"/>
    <p:sldId id="1077" r:id="rId31"/>
    <p:sldId id="1060" r:id="rId32"/>
    <p:sldId id="407" r:id="rId33"/>
    <p:sldId id="417" r:id="rId34"/>
    <p:sldId id="281" r:id="rId35"/>
    <p:sldId id="950" r:id="rId36"/>
    <p:sldId id="276" r:id="rId37"/>
    <p:sldId id="277" r:id="rId38"/>
    <p:sldId id="278" r:id="rId39"/>
    <p:sldId id="1141" r:id="rId40"/>
    <p:sldId id="1142" r:id="rId41"/>
    <p:sldId id="283" r:id="rId42"/>
    <p:sldId id="284" r:id="rId43"/>
    <p:sldId id="309" r:id="rId44"/>
    <p:sldId id="310" r:id="rId45"/>
    <p:sldId id="961" r:id="rId46"/>
    <p:sldId id="962" r:id="rId47"/>
    <p:sldId id="976" r:id="rId48"/>
    <p:sldId id="977" r:id="rId49"/>
    <p:sldId id="978" r:id="rId50"/>
    <p:sldId id="312" r:id="rId51"/>
    <p:sldId id="313" r:id="rId52"/>
    <p:sldId id="314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032"/>
    <a:srgbClr val="EFF8BA"/>
    <a:srgbClr val="20431D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D548E-5E10-49C0-8FEF-9F1BB8843E48}" v="12" dt="2023-07-18T04:30:33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76" autoAdjust="0"/>
  </p:normalViewPr>
  <p:slideViewPr>
    <p:cSldViewPr>
      <p:cViewPr varScale="1">
        <p:scale>
          <a:sx n="74" d="100"/>
          <a:sy n="74" d="100"/>
        </p:scale>
        <p:origin x="12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microsoft.com/office/2015/10/relationships/revisionInfo" Target="revisionInfo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14215-70E3-40BA-A853-8179A71F5443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EB16-31BB-4241-B87A-65DC81AE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4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13/09/2023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13/09/2023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13/09/2023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13/09/2023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13/09/2023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13/09/2023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13/09/2023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13/09/2023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13/09/2023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13/09/2023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13/09/2023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13/09/2023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10000" r="-1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9022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318044" y="1915418"/>
            <a:ext cx="4343400" cy="71011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Siri: 37 / 2023</a:t>
            </a:r>
            <a:endParaRPr lang="en-US" sz="1800" b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800" b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2643" y="3489017"/>
            <a:ext cx="6934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>
                <a:ln w="0"/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43000" endPos="22000" dir="5400000" sy="-90000" algn="bl" rotWithShape="0"/>
                </a:effectLst>
                <a:latin typeface="Arial Black" pitchFamily="34" charset="0"/>
              </a:rPr>
              <a:t>KEAMANAN NEGARA NIKMAT YANG PERLU DIPELIHARA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BCD6A67-D6C1-BB03-033A-855C22F9F64D}"/>
              </a:ext>
            </a:extLst>
          </p:cNvPr>
          <p:cNvSpPr/>
          <p:nvPr/>
        </p:nvSpPr>
        <p:spPr>
          <a:xfrm>
            <a:off x="-76200" y="6223476"/>
            <a:ext cx="9144000" cy="400110"/>
          </a:xfrm>
          <a:prstGeom prst="rect">
            <a:avLst/>
          </a:prstGeom>
          <a:noFill/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  <a:latin typeface="Bahnschrift Condensed" pitchFamily="34" charset="0"/>
              </a:rPr>
              <a:t>http://e-khutbah.terengganu.gov.my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464226-25F1-40B7-A6C7-6BEAE2617E0E}"/>
              </a:ext>
            </a:extLst>
          </p:cNvPr>
          <p:cNvSpPr/>
          <p:nvPr/>
        </p:nvSpPr>
        <p:spPr>
          <a:xfrm>
            <a:off x="499816" y="2601218"/>
            <a:ext cx="7979862" cy="461665"/>
          </a:xfrm>
          <a:prstGeom prst="rect">
            <a:avLst/>
          </a:prstGeom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29 Safar 1445H</a:t>
            </a:r>
            <a:r>
              <a:rPr lang="en-US" sz="2400" b="1" i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/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15 September 2023M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535F021-0171-4D4D-8656-59726BA429EE}"/>
              </a:ext>
            </a:extLst>
          </p:cNvPr>
          <p:cNvSpPr/>
          <p:nvPr/>
        </p:nvSpPr>
        <p:spPr>
          <a:xfrm>
            <a:off x="153876" y="1421240"/>
            <a:ext cx="88362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>
                <a:ln w="0"/>
                <a:solidFill>
                  <a:schemeClr val="bg1"/>
                </a:solidFill>
                <a:effectLst>
                  <a:glow rad="101600">
                    <a:srgbClr val="002060">
                      <a:alpha val="9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Jabatan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glow rad="101600">
                    <a:srgbClr val="002060">
                      <a:alpha val="9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 Hal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glow rad="101600">
                    <a:srgbClr val="002060">
                      <a:alpha val="9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Ehwal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glow rad="101600">
                    <a:srgbClr val="002060">
                      <a:alpha val="9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 Agama Terengganu</a:t>
            </a:r>
          </a:p>
        </p:txBody>
      </p:sp>
    </p:spTree>
    <p:extLst>
      <p:ext uri="{BB962C8B-B14F-4D97-AF65-F5344CB8AC3E}">
        <p14:creationId xmlns:p14="http://schemas.microsoft.com/office/powerpoint/2010/main" val="2557106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457200" y="1676400"/>
            <a:ext cx="8305800" cy="3361061"/>
          </a:xfrm>
          <a:prstGeom prst="roundRect">
            <a:avLst/>
          </a:prstGeom>
          <a:gradFill>
            <a:gsLst>
              <a:gs pos="90000">
                <a:schemeClr val="accent2">
                  <a:lumMod val="75000"/>
                </a:schemeClr>
              </a:gs>
              <a:gs pos="17000">
                <a:srgbClr val="FF0000"/>
              </a:gs>
            </a:gsLst>
            <a:lin ang="5400000" scaled="1"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 Ibrahim pernah berdoa kepada Allah SWT agar Mekah menjadi bumi yang dilimpahi nikmat keamanan.  </a:t>
            </a:r>
          </a:p>
        </p:txBody>
      </p:sp>
    </p:spTree>
    <p:extLst>
      <p:ext uri="{BB962C8B-B14F-4D97-AF65-F5344CB8AC3E}">
        <p14:creationId xmlns:p14="http://schemas.microsoft.com/office/powerpoint/2010/main" val="210628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25000" r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5">
            <a:extLst>
              <a:ext uri="{FF2B5EF4-FFF2-40B4-BE49-F238E27FC236}">
                <a16:creationId xmlns:a16="http://schemas.microsoft.com/office/drawing/2014/main" xmlns="" id="{B99F7B4E-83DC-BDF3-5F5E-501ED07D7196}"/>
              </a:ext>
            </a:extLst>
          </p:cNvPr>
          <p:cNvSpPr/>
          <p:nvPr/>
        </p:nvSpPr>
        <p:spPr>
          <a:xfrm>
            <a:off x="280259" y="2286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SWT berfirman dalam Surah al-Baqarah ayat 126:</a:t>
            </a:r>
          </a:p>
        </p:txBody>
      </p:sp>
      <p:sp>
        <p:nvSpPr>
          <p:cNvPr id="6" name="Rectangle 5"/>
          <p:cNvSpPr/>
          <p:nvPr/>
        </p:nvSpPr>
        <p:spPr>
          <a:xfrm>
            <a:off x="498339" y="4288810"/>
            <a:ext cx="814731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Dan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ingatlah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ketika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Nabi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Ibrahim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berdoa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berkata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“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Wahai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Tuhanku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Jadikanlah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negeri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Mekah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ini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negeri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aman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sentosa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berikanlah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rezeki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daripada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pelbagai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jenis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buah-buahan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penduduknya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iaitu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orang yang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beriman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hari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akhirat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antara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2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B1C6A8-23F6-4DE6-8359-875E04680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48" y="990600"/>
            <a:ext cx="8431499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69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685800" y="914400"/>
            <a:ext cx="3581400" cy="1295400"/>
          </a:xfrm>
          <a:prstGeom prst="roundRect">
            <a:avLst/>
          </a:prstGeom>
          <a:solidFill>
            <a:schemeClr val="accent1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Agama Islam </a:t>
            </a: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124199" y="2221832"/>
            <a:ext cx="5181600" cy="3848100"/>
          </a:xfrm>
          <a:prstGeom prst="roundRect">
            <a:avLst/>
          </a:prstGeom>
          <a:solidFill>
            <a:schemeClr val="accent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 dapat terus berada pada kedudukan yang tertinggi sekiranya negara ini kekal berada dalam keamanan. </a:t>
            </a:r>
          </a:p>
        </p:txBody>
      </p:sp>
      <p:sp>
        <p:nvSpPr>
          <p:cNvPr id="2" name="Equal 1"/>
          <p:cNvSpPr/>
          <p:nvPr/>
        </p:nvSpPr>
        <p:spPr>
          <a:xfrm flipV="1">
            <a:off x="3733800" y="1885950"/>
            <a:ext cx="350921" cy="647700"/>
          </a:xfrm>
          <a:prstGeom prst="mathEqual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50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685801" y="578518"/>
            <a:ext cx="3581400" cy="1295400"/>
          </a:xfrm>
          <a:prstGeom prst="roundRect">
            <a:avLst/>
          </a:prstGeom>
          <a:solidFill>
            <a:schemeClr val="accent1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Setiap umat Islam </a:t>
            </a: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124200" y="1885950"/>
            <a:ext cx="5181600" cy="4178968"/>
          </a:xfrm>
          <a:prstGeom prst="roundRect">
            <a:avLst/>
          </a:prstGeom>
          <a:solidFill>
            <a:schemeClr val="accent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 dapat melaksanakan ibadah serta meninggikan syiar agama dengan kurniaan nikmat keamanan oleh Allah SWT.</a:t>
            </a:r>
          </a:p>
        </p:txBody>
      </p:sp>
      <p:sp>
        <p:nvSpPr>
          <p:cNvPr id="5" name="Equal 4"/>
          <p:cNvSpPr/>
          <p:nvPr/>
        </p:nvSpPr>
        <p:spPr>
          <a:xfrm flipV="1">
            <a:off x="3657600" y="1550068"/>
            <a:ext cx="429126" cy="647700"/>
          </a:xfrm>
          <a:prstGeom prst="mathEqual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89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895600" y="1219200"/>
            <a:ext cx="3200399" cy="1097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Justeru, </a:t>
            </a: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685801" y="2819400"/>
            <a:ext cx="7619999" cy="291465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 keamanan yang dinikmati pada hari ini perlu terus dipelihara sebaiknya.</a:t>
            </a:r>
          </a:p>
        </p:txBody>
      </p:sp>
    </p:spTree>
    <p:extLst>
      <p:ext uri="{BB962C8B-B14F-4D97-AF65-F5344CB8AC3E}">
        <p14:creationId xmlns:p14="http://schemas.microsoft.com/office/powerpoint/2010/main" val="3572905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761247" y="254668"/>
            <a:ext cx="3581400" cy="12954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Terima kasih </a:t>
            </a: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22847" y="2680034"/>
            <a:ext cx="8458200" cy="1663366"/>
          </a:xfrm>
          <a:prstGeom prst="roundRect">
            <a:avLst/>
          </a:prstGeom>
          <a:gradFill>
            <a:gsLst>
              <a:gs pos="67000">
                <a:schemeClr val="accent3">
                  <a:lumMod val="75000"/>
                </a:schemeClr>
              </a:gs>
              <a:gs pos="17000">
                <a:srgbClr val="0070C0"/>
              </a:gs>
            </a:gsLst>
            <a:lin ang="5400000" scaled="1"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Pasukan keselamatan seperti POLIS, TENTERA dan </a:t>
            </a:r>
          </a:p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AGENSI-AGENSI BERKAITAN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flipH="1">
            <a:off x="4343400" y="1785185"/>
            <a:ext cx="533400" cy="659732"/>
          </a:xfrm>
          <a:prstGeom prst="downArrow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22847" y="4343400"/>
            <a:ext cx="8458200" cy="2209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terus menggalas tugas bagi memastikan negara ini sentiasa berada dalam keadaan aman dan tenteram.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73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1409700" y="609600"/>
            <a:ext cx="6400800" cy="129540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 peringkat individu pula</a:t>
            </a:r>
          </a:p>
        </p:txBody>
      </p:sp>
      <p:sp>
        <p:nvSpPr>
          <p:cNvPr id="5" name="Down Arrow 4"/>
          <p:cNvSpPr/>
          <p:nvPr/>
        </p:nvSpPr>
        <p:spPr>
          <a:xfrm flipH="1">
            <a:off x="4343400" y="2362200"/>
            <a:ext cx="533400" cy="659732"/>
          </a:xfrm>
          <a:prstGeom prst="downArrow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81000" y="3276600"/>
            <a:ext cx="8458200" cy="2882566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Jadilah warganegara yang sentiasa inginkan Malaysia berada dalam keadaan aman dan damai. </a:t>
            </a:r>
            <a:endParaRPr lang="fi-FI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959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1409700" y="609600"/>
            <a:ext cx="6400800" cy="129540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Setiap individu dalam negara ini berperanan</a:t>
            </a:r>
          </a:p>
        </p:txBody>
      </p:sp>
      <p:sp>
        <p:nvSpPr>
          <p:cNvPr id="5" name="Down Arrow 4"/>
          <p:cNvSpPr/>
          <p:nvPr/>
        </p:nvSpPr>
        <p:spPr>
          <a:xfrm flipH="1">
            <a:off x="4343400" y="2362200"/>
            <a:ext cx="533400" cy="659732"/>
          </a:xfrm>
          <a:prstGeom prst="downArrow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81000" y="3276600"/>
            <a:ext cx="8458200" cy="2882566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 memastikan tidak ada perbuatan yang dilakukannya menyebabkan orang lain berasa tidak selamat ataupun dalam keadaan ketakutan.</a:t>
            </a:r>
            <a:endParaRPr lang="fi-FI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45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405063" y="762000"/>
            <a:ext cx="8458200" cy="2882566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 beberapa peristiwa yang melibatkan insiden orang dicederakan, malah hingga sanggup dibunuh tanpa peri kemanusiaan. </a:t>
            </a:r>
            <a:endParaRPr lang="fi-FI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405063" y="4267200"/>
            <a:ext cx="8458200" cy="1765634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Perkara sebegini pastinya memberi kesan terhadap tahap keamanan dalam kehidupan. </a:t>
            </a:r>
            <a:endParaRPr lang="fi-FI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594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81000" y="1295400"/>
            <a:ext cx="8458200" cy="4267200"/>
          </a:xfrm>
          <a:prstGeom prst="roundRect">
            <a:avLst/>
          </a:prstGeom>
          <a:gradFill>
            <a:gsLst>
              <a:gs pos="90000">
                <a:schemeClr val="accent2">
                  <a:lumMod val="75000"/>
                </a:schemeClr>
              </a:gs>
              <a:gs pos="17000">
                <a:srgbClr val="FF0000"/>
              </a:gs>
            </a:gsLst>
            <a:lin ang="5400000" scaled="1"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 Islam mestilah mengikut nasihat dan seruan </a:t>
            </a:r>
          </a:p>
          <a:p>
            <a:pPr algn="ctr"/>
            <a:r>
              <a:rPr lang="sv-SE" sz="4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 SAW </a:t>
            </a:r>
          </a:p>
          <a:p>
            <a:pPr algn="ctr"/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agar memastikan tindakan yang dilakukan </a:t>
            </a:r>
            <a:r>
              <a:rPr lang="sv-SE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sama </a:t>
            </a:r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sekali </a:t>
            </a:r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 membahayakan </a:t>
            </a:r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 lain.</a:t>
            </a:r>
            <a:endParaRPr lang="fi-FI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5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SWT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SWT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8339" y="3987326"/>
            <a:ext cx="81473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Seorang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Muslim yang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sempurna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Islamnya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ialah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apabila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orang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Muslimin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lain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selamat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daripada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keburukan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lidahnya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tangannya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r"/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(Hadis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riwayat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Al-Bukhari dan Muslim)</a:t>
            </a:r>
          </a:p>
        </p:txBody>
      </p:sp>
      <p:sp>
        <p:nvSpPr>
          <p:cNvPr id="5" name="Snip Diagonal Corner Rectangle 5">
            <a:extLst>
              <a:ext uri="{FF2B5EF4-FFF2-40B4-BE49-F238E27FC236}">
                <a16:creationId xmlns:a16="http://schemas.microsoft.com/office/drawing/2014/main" xmlns="" id="{B99F7B4E-83DC-BDF3-5F5E-501ED07D7196}"/>
              </a:ext>
            </a:extLst>
          </p:cNvPr>
          <p:cNvSpPr/>
          <p:nvPr/>
        </p:nvSpPr>
        <p:spPr>
          <a:xfrm>
            <a:off x="280259" y="2286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0000">
                <a:srgbClr val="FF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 Rasulullah SAW: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BF9D22-811E-49F9-8765-6C77647E4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0" y="1358735"/>
            <a:ext cx="7943776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41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1872915" y="228600"/>
            <a:ext cx="5334000" cy="1371600"/>
          </a:xfrm>
          <a:prstGeom prst="roundRect">
            <a:avLst/>
          </a:prstGeom>
          <a:solidFill>
            <a:srgbClr val="0070C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Negara akan berada dalam keadaan aman: 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595562" y="1828800"/>
            <a:ext cx="7888705" cy="1905000"/>
          </a:xfrm>
          <a:prstGeom prst="roundRect">
            <a:avLst/>
          </a:prstGeom>
          <a:solidFill>
            <a:srgbClr val="0070C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Jika setiap orang berkelakuan baik dan tidak memudaratkan orang lain.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579521" y="3733800"/>
            <a:ext cx="7888705" cy="2819400"/>
          </a:xfrm>
          <a:prstGeom prst="roundRect">
            <a:avLst/>
          </a:prstGeom>
          <a:solidFill>
            <a:srgbClr val="0070C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Sebaiknya setiap orang mesti menanamkan rasa kasih sayang dan hormat-menghormati antara satu sama lain agar kehidupan menjadi lebih bahagia.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44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1738060" y="685800"/>
            <a:ext cx="5744075" cy="12954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Selain peranan individu</a:t>
            </a:r>
          </a:p>
        </p:txBody>
      </p:sp>
      <p:sp>
        <p:nvSpPr>
          <p:cNvPr id="5" name="Down Arrow 4"/>
          <p:cNvSpPr/>
          <p:nvPr/>
        </p:nvSpPr>
        <p:spPr>
          <a:xfrm flipH="1">
            <a:off x="4343398" y="2616367"/>
            <a:ext cx="533400" cy="659732"/>
          </a:xfrm>
          <a:prstGeom prst="downArrow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81000" y="3733800"/>
            <a:ext cx="8458200" cy="2590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Institusi keluarga berperanan besar bagi memastikan negara tempat kita berteduh ini terus berada dalam keadaan aman. 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72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409321" y="381000"/>
            <a:ext cx="4401553" cy="12954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Ketua keluarga</a:t>
            </a:r>
          </a:p>
        </p:txBody>
      </p:sp>
      <p:sp>
        <p:nvSpPr>
          <p:cNvPr id="5" name="Down Arrow 4"/>
          <p:cNvSpPr/>
          <p:nvPr/>
        </p:nvSpPr>
        <p:spPr>
          <a:xfrm flipH="1">
            <a:off x="4343397" y="1918034"/>
            <a:ext cx="533400" cy="659732"/>
          </a:xfrm>
          <a:prstGeom prst="downArrow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80997" y="2819400"/>
            <a:ext cx="8458200" cy="355583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Perlu memainkan peranan yang besar dalam mendidik ahli keluarga untuk menjadi insan yang berguna dan dapat memberi manfaat kepada orang lain, bukannya memberi mudarat. 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63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419350" y="381000"/>
            <a:ext cx="4381500" cy="129540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Masyarakat juga </a:t>
            </a: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81000" y="2209800"/>
            <a:ext cx="8458200" cy="426720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 pihak yang sangat penting dalam menjadikan Malaysia berada dalam keadaan aman. Setiap kelompok masyarakat perlu meletakkan kepentingan negara melebihi yang lain-lain. </a:t>
            </a:r>
            <a:endParaRPr lang="fi-FI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25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1133475" y="304800"/>
            <a:ext cx="6953250" cy="182880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 kepelbagaian agama, bangsa, budaya dan warna kulit,</a:t>
            </a: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81000" y="3429000"/>
            <a:ext cx="8458200" cy="304800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Masyarakat perlu bersatu hati dan saling hormat-menghormati dalam perkara-perkara melibatkan kepentingan negara. </a:t>
            </a:r>
            <a:endParaRPr lang="fi-FI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 flipH="1">
            <a:off x="4343400" y="2451434"/>
            <a:ext cx="533400" cy="659732"/>
          </a:xfrm>
          <a:prstGeom prst="downArrow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76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AB2DE3E0-5296-59FF-7B05-F4B0BA73FF3C}"/>
              </a:ext>
            </a:extLst>
          </p:cNvPr>
          <p:cNvSpPr/>
          <p:nvPr/>
        </p:nvSpPr>
        <p:spPr>
          <a:xfrm>
            <a:off x="3070058" y="213560"/>
            <a:ext cx="3108156" cy="762000"/>
          </a:xfrm>
          <a:prstGeom prst="homePlate">
            <a:avLst/>
          </a:prstGeom>
          <a:gradFill flip="none" rotWithShape="1">
            <a:gsLst>
              <a:gs pos="0">
                <a:srgbClr val="0070C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Justeru,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A9C5201-3937-4A66-A830-C32FEA0519A1}"/>
              </a:ext>
            </a:extLst>
          </p:cNvPr>
          <p:cNvSpPr/>
          <p:nvPr/>
        </p:nvSpPr>
        <p:spPr>
          <a:xfrm>
            <a:off x="605589" y="1121944"/>
            <a:ext cx="8077200" cy="2209800"/>
          </a:xfrm>
          <a:prstGeom prst="flowChartAlternateProcess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Sempena dengan </a:t>
            </a:r>
            <a:r>
              <a:rPr lang="fi-FI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 MALAYSIA </a:t>
            </a:r>
            <a:r>
              <a:rPr lang="fi-FI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disambut pada hari esok </a:t>
            </a:r>
          </a:p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16 September 2023,</a:t>
            </a:r>
          </a:p>
        </p:txBody>
      </p:sp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xmlns="" id="{FA9C5201-3937-4A66-A830-C32FEA0519A1}"/>
              </a:ext>
            </a:extLst>
          </p:cNvPr>
          <p:cNvSpPr/>
          <p:nvPr/>
        </p:nvSpPr>
        <p:spPr>
          <a:xfrm>
            <a:off x="585536" y="3478128"/>
            <a:ext cx="8077200" cy="3033962"/>
          </a:xfrm>
          <a:prstGeom prst="flowChartAlternateProcess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Marilah kita sama-sama berusaha menjaga keamanan negara yang telah dinikmati hasil daripada semangat kebersamaan dan permuafakatan antara kita. </a:t>
            </a:r>
          </a:p>
        </p:txBody>
      </p:sp>
    </p:spTree>
    <p:extLst>
      <p:ext uri="{BB962C8B-B14F-4D97-AF65-F5344CB8AC3E}">
        <p14:creationId xmlns:p14="http://schemas.microsoft.com/office/powerpoint/2010/main" val="2745798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A9C5201-3937-4A66-A830-C32FEA0519A1}"/>
              </a:ext>
            </a:extLst>
          </p:cNvPr>
          <p:cNvSpPr/>
          <p:nvPr/>
        </p:nvSpPr>
        <p:spPr>
          <a:xfrm>
            <a:off x="1696451" y="1301916"/>
            <a:ext cx="5855369" cy="1849856"/>
          </a:xfrm>
          <a:prstGeom prst="flowChartAlternateProcess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 keberkatan daripada Ilahi</a:t>
            </a:r>
          </a:p>
        </p:txBody>
      </p:sp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xmlns="" id="{FA9C5201-3937-4A66-A830-C32FEA0519A1}"/>
              </a:ext>
            </a:extLst>
          </p:cNvPr>
          <p:cNvSpPr/>
          <p:nvPr/>
        </p:nvSpPr>
        <p:spPr>
          <a:xfrm>
            <a:off x="585536" y="3478128"/>
            <a:ext cx="8077200" cy="3033962"/>
          </a:xfrm>
          <a:prstGeom prst="flowChartAlternateProcess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Hanya akan dapat dicapai </a:t>
            </a:r>
          </a:p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sekiranya sesebuah negara didiami oleh orang yang beriman dan bertakwa kepada Allah SWT, dan tidak sekali-kali mengingkari perintah dan suruhan-Nya.</a:t>
            </a:r>
          </a:p>
        </p:txBody>
      </p:sp>
    </p:spTree>
    <p:extLst>
      <p:ext uri="{BB962C8B-B14F-4D97-AF65-F5344CB8AC3E}">
        <p14:creationId xmlns:p14="http://schemas.microsoft.com/office/powerpoint/2010/main" val="3080692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25000" r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5">
            <a:extLst>
              <a:ext uri="{FF2B5EF4-FFF2-40B4-BE49-F238E27FC236}">
                <a16:creationId xmlns:a16="http://schemas.microsoft.com/office/drawing/2014/main" xmlns="" id="{BF3C2FF8-E13A-0141-9D5E-D56F213D67B7}"/>
              </a:ext>
            </a:extLst>
          </p:cNvPr>
          <p:cNvSpPr/>
          <p:nvPr/>
        </p:nvSpPr>
        <p:spPr>
          <a:xfrm>
            <a:off x="571500" y="228600"/>
            <a:ext cx="8077199" cy="1079213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1328" y="383485"/>
            <a:ext cx="571342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أعُوذُ بِاللهِ مِنَ الشَّيْطَانِ الرَّجِيمِ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DAFB640-FCB1-77AD-74C4-A966C575003A}"/>
              </a:ext>
            </a:extLst>
          </p:cNvPr>
          <p:cNvSpPr/>
          <p:nvPr/>
        </p:nvSpPr>
        <p:spPr>
          <a:xfrm>
            <a:off x="0" y="3659832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s-MY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A6DA14-31D0-43AA-873B-BF15BE0C6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4" y="1635681"/>
            <a:ext cx="8937511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2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5000" r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DAFB640-FCB1-77AD-74C4-A966C575003A}"/>
              </a:ext>
            </a:extLst>
          </p:cNvPr>
          <p:cNvSpPr/>
          <p:nvPr/>
        </p:nvSpPr>
        <p:spPr>
          <a:xfrm>
            <a:off x="0" y="3659832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s-MY" sz="2400" b="1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B6E6FBE-0ABA-DB1A-0C25-F92B659B4209}"/>
              </a:ext>
            </a:extLst>
          </p:cNvPr>
          <p:cNvSpPr/>
          <p:nvPr/>
        </p:nvSpPr>
        <p:spPr>
          <a:xfrm>
            <a:off x="228600" y="458955"/>
            <a:ext cx="8686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4000" b="1" dirty="0"/>
              <a:t>Maksudnya: </a:t>
            </a:r>
            <a:r>
              <a:rPr lang="ms-MY" sz="4000" b="1" dirty="0">
                <a:solidFill>
                  <a:srgbClr val="FF0000"/>
                </a:solidFill>
              </a:rPr>
              <a:t>Sekiranya penduduk negeri itu, beriman serta bertakwa, tentulah Kami (Allah) akan membuka kepada mereka pintu kurniaan yang melimpah-limpah berkatnya, dari langit dan bumi. Tetapi mereka mendustakan rasul Kami, lalu Kami timpakan mereka dengan azab seksa disebabkan apa yang mereka telah usahakan.</a:t>
            </a:r>
          </a:p>
          <a:p>
            <a:pPr algn="r"/>
            <a:r>
              <a:rPr lang="ms-MY" sz="4000" b="1" dirty="0"/>
              <a:t>(Surah Al-A’raf, ayat 96)</a:t>
            </a:r>
          </a:p>
        </p:txBody>
      </p:sp>
    </p:spTree>
    <p:extLst>
      <p:ext uri="{BB962C8B-B14F-4D97-AF65-F5344CB8AC3E}">
        <p14:creationId xmlns:p14="http://schemas.microsoft.com/office/powerpoint/2010/main" val="286498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850" y="914400"/>
            <a:ext cx="8629650" cy="2123658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YE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أَنْ لَا إِلٰهَ إِلَّا اللَّهُ وَحْدَهُ لَا شَرِيكَ لَهُ، شَهَادَةً تُبَلِّغُنَا دَارَ السَّلَامِ.</a:t>
            </a:r>
          </a:p>
          <a:p>
            <a:pPr algn="ctr" rtl="1"/>
            <a:r>
              <a:rPr lang="ar-YE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أَنَّ مُحَمَّدًا عَبْدُهُ وَرَسُولُهُ، خَاتِـمُ النَّبِيِّينَ وَسَيِّدُ الأَنَامِ.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75" y="3253486"/>
            <a:ext cx="9010650" cy="3170099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semata-mata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kesaksian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membawa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syurga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Darus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Salam.</a:t>
            </a:r>
            <a:endParaRPr lang="en-US" sz="2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penutup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7512" y="146463"/>
            <a:ext cx="8259288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292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بَارَكَ اللهُ لِيْ وَلَكُمْ فِي الْقُرْآنِ الْعَظِيْمِ،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وَنَفَعَنِيْ وَإِيَّاكُمْ بِمَا فِيْهِ مِنَ الآيَاتِ وَالذِّكْرِ الْحَكِيْمِ،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وَتَقَبَّلَ مِنِّيْ وَمِنْكُمْ تِلاَوَتَهُ إِنَّهُ هُوَ السَّمِيْعُ الْعَلِيْمُ،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أَقُوْلُ قَوْلِيْ هَذَا وَأَسْتَغْفِرُ اللهَ الْعَظِيْمَ لِيْ وَلَكُمْ،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وَلِسَائِرِ المُسْلِمِينَ وَالمُسْلِمَاتِ وَالمُؤْمِنِينَ وَالمُؤْمِنَاتِ،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فَاسْتَغْفِرُوْهُ، إِنَّهُ هُوَ الْغَفُوْرُ الرَّحِيْمُ.</a:t>
            </a:r>
            <a:endParaRPr lang="ar-YE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«أَستَغفِرُ اللهَ» 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اللهَ</a:t>
            </a: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الْحَمْدُ 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r>
              <a:rPr lang="ar-SA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90500">
                  <a:schemeClr val="tx1">
                    <a:alpha val="8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63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لآ إِلَهَ إِلاَّ اللهُ وَحْدَهُ لاَ شَرِيْكَ لَهُ، وَأَشْهَدُ أَنَّ سَيِّدَنَا مُحَمَّدًا عَبْدُهُ وَرَسُوْلُهُ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tx1">
              <a:lumMod val="65000"/>
              <a:lumOff val="35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وَبَارِكْ عَلَى سَيِّدِنَا مُحَمَّدٍ، وَعَلَى آلِهِ وَأَصْحَابِهِ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اللَّهَ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xmlns="" id="{E9619CCB-3355-45FC-B8C5-E9D9830B1F55}"/>
              </a:ext>
            </a:extLst>
          </p:cNvPr>
          <p:cNvSpPr/>
          <p:nvPr/>
        </p:nvSpPr>
        <p:spPr>
          <a:xfrm>
            <a:off x="2511593" y="533400"/>
            <a:ext cx="4120814" cy="762000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KHATIB,</a:t>
            </a:r>
          </a:p>
        </p:txBody>
      </p: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xmlns="" id="{E9BF90BD-1D9C-4DE3-AF3D-E1DA7FE28E0C}"/>
              </a:ext>
            </a:extLst>
          </p:cNvPr>
          <p:cNvSpPr/>
          <p:nvPr/>
        </p:nvSpPr>
        <p:spPr>
          <a:xfrm>
            <a:off x="533400" y="1600200"/>
            <a:ext cx="8077200" cy="3886200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Marilah sama-sama kita imarahkan masjid ini dengan menunaikan solat berjemaah. Sesungguhnya solat berjemaah mempunyai banyak fadhilat dan hikmahnya. </a:t>
            </a:r>
          </a:p>
        </p:txBody>
      </p:sp>
    </p:spTree>
    <p:extLst>
      <p:ext uri="{BB962C8B-B14F-4D97-AF65-F5344CB8AC3E}">
        <p14:creationId xmlns:p14="http://schemas.microsoft.com/office/powerpoint/2010/main" val="2787621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xmlns="" id="{E9619CCB-3355-45FC-B8C5-E9D9830B1F55}"/>
              </a:ext>
            </a:extLst>
          </p:cNvPr>
          <p:cNvSpPr/>
          <p:nvPr/>
        </p:nvSpPr>
        <p:spPr>
          <a:xfrm>
            <a:off x="2511593" y="304800"/>
            <a:ext cx="4120814" cy="762000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JUSTERU,</a:t>
            </a:r>
          </a:p>
        </p:txBody>
      </p: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xmlns="" id="{E9BF90BD-1D9C-4DE3-AF3D-E1DA7FE28E0C}"/>
              </a:ext>
            </a:extLst>
          </p:cNvPr>
          <p:cNvSpPr/>
          <p:nvPr/>
        </p:nvSpPr>
        <p:spPr>
          <a:xfrm>
            <a:off x="533400" y="1479958"/>
            <a:ext cx="8077200" cy="5105400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Janganlah tuan-tuan menangguh-nangguhkan untuk datang ke masjid. Bawalah anak-anak kita, ajaklah jiran tetangga dan ahli qaryah kita untuk sama-sama mengimarahkan masjid ini. Mudah-mudahan usaha kita ini mendapat rahmat, keampunan dan keredhaan daripada Allah di dunia dan akhirat. </a:t>
            </a:r>
          </a:p>
        </p:txBody>
      </p:sp>
    </p:spTree>
    <p:extLst>
      <p:ext uri="{BB962C8B-B14F-4D97-AF65-F5344CB8AC3E}">
        <p14:creationId xmlns:p14="http://schemas.microsoft.com/office/powerpoint/2010/main" val="3852946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Para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(Muhammad).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485" y="1290757"/>
            <a:ext cx="8701030" cy="2862322"/>
          </a:xfrm>
          <a:prstGeom prst="rect">
            <a:avLst/>
          </a:prstGeom>
          <a:solidFill>
            <a:srgbClr val="00206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اللّٰهُمَّ صَلِّ عَلَى سَيِّدِنَا مُحَمَّدٍ وَعَلَى آلِهِ وَأَصْحَابِهِ وَمَنْ تَبِعَهُمْ بِإِحْسَانٍ مَا تَعَاقَبَتِ اللَّيَالِي وَالأَيَّامُ.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485" y="4153079"/>
            <a:ext cx="8701030" cy="2246769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s-E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limpahkanlah</a:t>
            </a:r>
            <a:r>
              <a:rPr lang="es-E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kerahmatan</a:t>
            </a:r>
            <a:r>
              <a:rPr lang="es-E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s-E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atas </a:t>
            </a:r>
            <a:r>
              <a:rPr lang="es-E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s-E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s-E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s-E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s-E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Muhamma</a:t>
            </a:r>
            <a:r>
              <a:rPr lang="es-E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para </a:t>
            </a:r>
            <a:r>
              <a:rPr lang="es-E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s-E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mengikuti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secara </a:t>
            </a:r>
            <a:r>
              <a:rPr lang="es-E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s-E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s-E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selagi</a:t>
            </a:r>
            <a:r>
              <a:rPr lang="es-E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silih</a:t>
            </a:r>
            <a:r>
              <a:rPr lang="es-E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berganti</a:t>
            </a:r>
            <a:r>
              <a:rPr lang="es-E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malam</a:t>
            </a:r>
            <a:r>
              <a:rPr lang="es-E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s-E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siang</a:t>
            </a:r>
            <a:r>
              <a:rPr lang="es-E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SAW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7000" r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14412"/>
            <a:ext cx="8610601" cy="528638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38400" y="304800"/>
            <a:ext cx="4572000" cy="575672"/>
          </a:xfrm>
          <a:prstGeom prst="rect">
            <a:avLst/>
          </a:prstGeom>
          <a:noFill/>
          <a:ln w="53975" cmpd="thickThin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ادْفَعْ عَنَّا الْبَلاءَ وَالْوَبَاءَ وَالْفَحْشَاءَ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527E085-52C5-C95D-A8C6-AA993AE38800}"/>
              </a:ext>
            </a:extLst>
          </p:cNvPr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إِنَّا نَعُوذُ بِكَ مِنَ البَرَصِ وَالْجُنُونِ وَالْجُذَامِ وَمِن سَيِّئِ الأَسْقَامِ. 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9C16CAAB-55B1-F100-8E46-749B116DA5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/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21EBCA-265B-BE95-D774-2ACE142390CC}"/>
              </a:ext>
            </a:extLst>
          </p:cNvPr>
          <p:cNvSpPr txBox="1"/>
          <p:nvPr/>
        </p:nvSpPr>
        <p:spPr>
          <a:xfrm>
            <a:off x="152400" y="706934"/>
            <a:ext cx="8763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Kebawah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Duli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Mulia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Raja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Marhum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Mahmud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Muktafi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Shah,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Limpahkanlah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Juga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Nur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Zahirah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Terengganu 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Ahli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Keluarga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Keturunan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Kerabat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MY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205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21EBCA-265B-BE95-D774-2ACE142390CC}"/>
              </a:ext>
            </a:extLst>
          </p:cNvPr>
          <p:cNvSpPr txBox="1"/>
          <p:nvPr/>
        </p:nvSpPr>
        <p:spPr>
          <a:xfrm>
            <a:off x="152400" y="523756"/>
            <a:ext cx="8915400" cy="5724644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Para Ulama’,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Semua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Pembesar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Hakim-Hakim,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Pegawai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Kerajaan dan Rakyat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Jelata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Dari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Kalangan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Orang Islam dan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Mereka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Beriman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Lelaki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Perempuan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Di Dunia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Akhirat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Dengan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Segala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Wahai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Allah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Penyayang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Juga Raja Muda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Tengku Muhammad Ismail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B8963664-E92E-151D-ADC7-19A46B68E7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/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34288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3" y="1143000"/>
            <a:ext cx="8199911" cy="3701013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 Ya Rahman, Ya Rahim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Perbaikilah hubungan  sesama kami dengan penuh kasih sayang.  Limpahkanlah dalam kehidupan keluarga kami ketenangan dan kebahagiaan, Semangat muafakat dalam kejiranan, Para remaja yang teguh iman, tinggi ilmu dan mulia akhlaknya. 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28472813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842427"/>
            <a:ext cx="8199911" cy="3200876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Kami pohon kehadrat-Mu agar mantapkanlah pegangan kami menurut ajaran Ahli Sunnah Waljamaah dan jadikanlah kami sentiasa istiqamah dalam melaksanakan segala perintah-Mu. . 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11887631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914400"/>
            <a:ext cx="8199911" cy="517834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 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Perkukuhkan perpaduan umat Islam di negeri Terengganu. Jadikanlah negeri ini negeri yang aman, maju lagi diberkati. Bukakanlah pintu-pintu rezeki dari segala penjuru. Kurniakanlah kepada kami nikmat kesejahteraan yang berterusan. Jauhkanlah negeri kami ini daripada segala malapetaka, musibah dan apa jua kemurkaan-Mu.. </a:t>
            </a:r>
          </a:p>
          <a:p>
            <a:pPr algn="ctr"/>
            <a:r>
              <a:rPr lang="ms-MY" sz="3200" b="1" dirty="0">
                <a:solidFill>
                  <a:schemeClr val="tx1"/>
                </a:solidFill>
              </a:rPr>
              <a:t>Amin Ya Rabbal alamin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34644765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0" y="1143000"/>
            <a:ext cx="8735886" cy="480131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رَبَّنَ</a:t>
            </a:r>
            <a:r>
              <a:rPr lang="ar-EG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ا آتِنَا فِي الدُّنْيَا حَسَنَةً وَفِي الآخِرَةِ حَسَنَةً </a:t>
            </a:r>
            <a:endParaRPr lang="en-US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 وَقِنَا عَذَابَ النَّارِ</a:t>
            </a:r>
            <a:endParaRPr lang="en-US" sz="5400" b="1" dirty="0">
              <a:solidFill>
                <a:srgbClr val="C00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وَصَلَّى اللهُ عَلىَ سَيِّدِنَا مُحَمَّدٍ وَعَلىَ آلِهِ وَصَحْبِهِ وَسَلَّمْ.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aditional Arabic" pitchFamily="2" charset="-78"/>
            </a:endParaRPr>
          </a:p>
          <a:p>
            <a:pPr algn="ctr">
              <a:defRPr/>
            </a:pPr>
            <a:endParaRPr lang="en-US" sz="1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2" charset="-78"/>
              </a:rPr>
              <a:t> وَالْحَمْدُ للهِ رَبِّ </a:t>
            </a:r>
            <a:r>
              <a:rPr lang="ar-EG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2" charset="-78"/>
              </a:rPr>
              <a:t>الْعَالَمِيْنَ</a:t>
            </a:r>
            <a:endParaRPr lang="en-US" sz="3600" b="1" dirty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</a:p>
        </p:txBody>
      </p:sp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اُذْكُرُوْا اللهَ الْعَظِيْمَ يَذْكُرْكُمْ، 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وَاشْكُرُوْهُ عَلَى نِعَمِهِ يَزِدْكُمْ،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MY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SA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وَلَذِكْرُ اللهِ أَكْبَرُ، وَاللهُ يَعْلَمُ مَا تَصْنَعُوْنَ</a:t>
            </a:r>
            <a:endParaRPr lang="ar-SA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557" y="1143000"/>
            <a:ext cx="7942843" cy="1862048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11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اِتَّقُوا </a:t>
            </a:r>
            <a:r>
              <a:rPr lang="ar-SA" sz="115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</a:t>
            </a:r>
            <a:endParaRPr lang="en-US" sz="115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8077200" cy="2369880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“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US" sz="60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صَلاتِكُمْ،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يَرْحَمْكُمُ الله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10000" r="-1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i-FI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29 Safar 1445H/ 15 September 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CD769F6-A83E-13AC-E464-A617695A3981}"/>
              </a:ext>
            </a:extLst>
          </p:cNvPr>
          <p:cNvSpPr/>
          <p:nvPr/>
        </p:nvSpPr>
        <p:spPr>
          <a:xfrm>
            <a:off x="1104899" y="2912546"/>
            <a:ext cx="6934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dirty="0">
                <a:ln w="0"/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43000" endPos="22000" dir="5400000" sy="-90000" algn="bl" rotWithShape="0"/>
                </a:effectLst>
                <a:latin typeface="Arial Black" pitchFamily="34" charset="0"/>
              </a:rPr>
              <a:t>KEAMANAN NEGARA NIKMAT YANG PERLU DIPELIHARA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2572BC-C813-482F-93CF-CDC8B3E3D77E}"/>
              </a:ext>
            </a:extLst>
          </p:cNvPr>
          <p:cNvSpPr/>
          <p:nvPr/>
        </p:nvSpPr>
        <p:spPr>
          <a:xfrm>
            <a:off x="1543047" y="304800"/>
            <a:ext cx="6057903" cy="2133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5032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u="sng" spc="50" dirty="0" err="1">
                <a:ln w="11430"/>
                <a:solidFill>
                  <a:schemeClr val="bg1"/>
                </a:solidFill>
                <a:effectLst>
                  <a:glow rad="76200">
                    <a:srgbClr val="00206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Tajuk</a:t>
            </a:r>
            <a:r>
              <a:rPr lang="en-US" sz="1400" b="1" u="sng" spc="50" dirty="0">
                <a:ln w="11430"/>
                <a:solidFill>
                  <a:schemeClr val="bg1"/>
                </a:solidFill>
                <a:effectLst>
                  <a:glow rad="76200">
                    <a:srgbClr val="00206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</a:t>
            </a:r>
          </a:p>
          <a:p>
            <a:pPr algn="ctr"/>
            <a:r>
              <a:rPr lang="en-US" sz="1400" b="1" u="sng" spc="50" dirty="0">
                <a:ln w="11430"/>
                <a:solidFill>
                  <a:schemeClr val="bg1"/>
                </a:solidFill>
                <a:effectLst>
                  <a:glow rad="76200">
                    <a:srgbClr val="00206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Khutbah Hari </a:t>
            </a:r>
            <a:r>
              <a:rPr lang="en-US" sz="1400" b="1" u="sng" spc="50" dirty="0" err="1">
                <a:ln w="11430"/>
                <a:solidFill>
                  <a:schemeClr val="bg1"/>
                </a:solidFill>
                <a:effectLst>
                  <a:glow rad="76200">
                    <a:srgbClr val="00206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Ini</a:t>
            </a:r>
            <a:r>
              <a:rPr lang="en-US" sz="1400" b="1" u="sng" spc="50" dirty="0">
                <a:ln w="11430"/>
                <a:solidFill>
                  <a:schemeClr val="bg1"/>
                </a:solidFill>
                <a:effectLst>
                  <a:glow rad="76200">
                    <a:srgbClr val="00206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9508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464219" y="425196"/>
            <a:ext cx="8305800" cy="1670304"/>
          </a:xfrm>
          <a:prstGeom prst="roundRect">
            <a:avLst/>
          </a:prstGeom>
          <a:gradFill>
            <a:gsLst>
              <a:gs pos="0">
                <a:srgbClr val="007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Keamanan yang dirasai pada hari ini adalah antara nikmat terbesar yang dikurniakan oleh Allah SWT. </a:t>
            </a:r>
            <a:endParaRPr lang="fi-FI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xmlns="" id="{0808471C-4130-3D2E-1B60-244917EA6DA8}"/>
              </a:ext>
            </a:extLst>
          </p:cNvPr>
          <p:cNvSpPr/>
          <p:nvPr/>
        </p:nvSpPr>
        <p:spPr>
          <a:xfrm>
            <a:off x="2866023" y="2330116"/>
            <a:ext cx="3494170" cy="946484"/>
          </a:xfrm>
          <a:prstGeom prst="round2SameRect">
            <a:avLst/>
          </a:prstGeom>
          <a:gradFill>
            <a:gsLst>
              <a:gs pos="90000">
                <a:srgbClr val="FFFF00"/>
              </a:gs>
              <a:gs pos="17000">
                <a:srgbClr val="FF0000"/>
              </a:gs>
            </a:gsLst>
            <a:lin ang="5400000" scaled="1"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464219" y="3241508"/>
            <a:ext cx="8305800" cy="1670304"/>
          </a:xfrm>
          <a:prstGeom prst="roundRect">
            <a:avLst/>
          </a:prstGeom>
          <a:gradFill>
            <a:gsLst>
              <a:gs pos="90000">
                <a:srgbClr val="FFFF00"/>
              </a:gs>
              <a:gs pos="17000">
                <a:srgbClr val="FF0000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Berkuasa m</a:t>
            </a:r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engurniakan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keamanan dan berkuasa juga menghilangkan nikmat tersebut dengan sekelip mata. </a:t>
            </a:r>
            <a:endParaRPr lang="fi-FI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460208" y="4911812"/>
            <a:ext cx="8305800" cy="1670304"/>
          </a:xfrm>
          <a:prstGeom prst="roundRect">
            <a:avLst/>
          </a:prstGeom>
          <a:gradFill>
            <a:gsLst>
              <a:gs pos="90000">
                <a:srgbClr val="FFFF00"/>
              </a:gs>
              <a:gs pos="17000">
                <a:srgbClr val="FF0000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Apabila nikmat keamanan sudah hilang, kehidupan akan bertukar kepada kebimbangan dan ketakutan.. </a:t>
            </a:r>
            <a:endParaRPr lang="fi-FI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77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464219" y="609600"/>
            <a:ext cx="8305800" cy="1670304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Imam Ar-Razi dalam Tafsir </a:t>
            </a:r>
          </a:p>
          <a:p>
            <a:pPr algn="ctr"/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Al-Kabir menjelaskan bahawa: </a:t>
            </a:r>
            <a:endParaRPr lang="fi-FI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464219" y="2667000"/>
            <a:ext cx="8305800" cy="1828800"/>
          </a:xfrm>
          <a:prstGeom prst="roundRect">
            <a:avLst/>
          </a:prstGeom>
          <a:gradFill>
            <a:gsLst>
              <a:gs pos="90000">
                <a:schemeClr val="accent2">
                  <a:lumMod val="75000"/>
                </a:schemeClr>
              </a:gs>
              <a:gs pos="17000">
                <a:srgbClr val="FF0000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</a:t>
            </a:r>
            <a:r>
              <a:rPr lang="sv-SE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ikmat </a:t>
            </a:r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keamanan adalah lebih besar daripada nikmat kesihatan badan.</a:t>
            </a:r>
            <a:endParaRPr lang="fi-FI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464219" y="4572000"/>
            <a:ext cx="8305800" cy="1905000"/>
          </a:xfrm>
          <a:prstGeom prst="roundRect">
            <a:avLst/>
          </a:prstGeom>
          <a:gradFill>
            <a:gsLst>
              <a:gs pos="90000">
                <a:schemeClr val="accent2">
                  <a:lumMod val="75000"/>
                </a:schemeClr>
              </a:gs>
              <a:gs pos="17000">
                <a:srgbClr val="FF0000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 kerana perasaan takut dan tidak aman boleh membawa kebinasaan.</a:t>
            </a:r>
            <a:endParaRPr lang="fi-FI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0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485274" y="1198987"/>
            <a:ext cx="8305800" cy="1524000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Seandainya seekor kambing patah kakinya, maka ia akan sembuh beberapa hari selepas itu. </a:t>
            </a:r>
            <a:endParaRPr lang="fi-FI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485274" y="248492"/>
            <a:ext cx="8321842" cy="906379"/>
          </a:xfrm>
          <a:prstGeom prst="roundRect">
            <a:avLst/>
          </a:prstGeom>
          <a:gradFill>
            <a:gsLst>
              <a:gs pos="90000">
                <a:schemeClr val="accent2">
                  <a:lumMod val="75000"/>
                </a:schemeClr>
              </a:gs>
              <a:gs pos="17000">
                <a:srgbClr val="FF0000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Menurut Imam Ar-Razi </a:t>
            </a:r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lagi: </a:t>
            </a:r>
            <a:endParaRPr lang="fi-FI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457200" y="2722987"/>
            <a:ext cx="8305800" cy="2498718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Tetapi seandainya kambing itu diikat di satu tempat yang dekat dengan kumpulan serigala, maka pastinya kambing tersebut tidak akan makan, lantaran takut sampai ia mati. </a:t>
            </a:r>
            <a:endParaRPr lang="fi-FI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457200" y="5257800"/>
            <a:ext cx="8305800" cy="1371600"/>
          </a:xfrm>
          <a:prstGeom prst="roundRect">
            <a:avLst/>
          </a:prstGeom>
          <a:gradFill>
            <a:gsLst>
              <a:gs pos="90000">
                <a:schemeClr val="accent2">
                  <a:lumMod val="75000"/>
                </a:schemeClr>
              </a:gs>
              <a:gs pos="17000">
                <a:srgbClr val="FF0000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Begitulah gambaran bahayanya ketakutan berbanding kesakitan pada badan.</a:t>
            </a:r>
            <a:endParaRPr lang="fi-FI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45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12419790</TotalTime>
  <Words>1562</Words>
  <Application>Microsoft Office PowerPoint</Application>
  <PresentationFormat>On-screen Show (4:3)</PresentationFormat>
  <Paragraphs>191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7" baseType="lpstr">
      <vt:lpstr>Arial Unicode MS</vt:lpstr>
      <vt:lpstr>Yu Gothic UI Semilight</vt:lpstr>
      <vt:lpstr>Agency FB</vt:lpstr>
      <vt:lpstr>Aharoni</vt:lpstr>
      <vt:lpstr>Arial</vt:lpstr>
      <vt:lpstr>Arial Black</vt:lpstr>
      <vt:lpstr>Arial Rounded MT Bold</vt:lpstr>
      <vt:lpstr>Bahnschrift Condensed</vt:lpstr>
      <vt:lpstr>Bernard MT Condensed</vt:lpstr>
      <vt:lpstr>Calibri</vt:lpstr>
      <vt:lpstr>Century Schoolbook</vt:lpstr>
      <vt:lpstr>Monotype Corsiva</vt:lpstr>
      <vt:lpstr>Times New Roman</vt:lpstr>
      <vt:lpstr>Traditional Arabic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asus</cp:lastModifiedBy>
  <cp:revision>1125</cp:revision>
  <dcterms:created xsi:type="dcterms:W3CDTF">2017-12-24T04:47:57Z</dcterms:created>
  <dcterms:modified xsi:type="dcterms:W3CDTF">2023-09-13T09:00:51Z</dcterms:modified>
</cp:coreProperties>
</file>